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3" r:id="rId5"/>
    <p:sldId id="296" r:id="rId6"/>
    <p:sldId id="297" r:id="rId7"/>
    <p:sldId id="305" r:id="rId8"/>
    <p:sldId id="307" r:id="rId9"/>
    <p:sldId id="308" r:id="rId10"/>
    <p:sldId id="336" r:id="rId11"/>
    <p:sldId id="361" r:id="rId12"/>
    <p:sldId id="364" r:id="rId13"/>
    <p:sldId id="365" r:id="rId14"/>
    <p:sldId id="367" r:id="rId15"/>
    <p:sldId id="366" r:id="rId16"/>
    <p:sldId id="368" r:id="rId17"/>
    <p:sldId id="369" r:id="rId18"/>
    <p:sldId id="370" r:id="rId19"/>
    <p:sldId id="371" r:id="rId20"/>
    <p:sldId id="28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/>
    <p:restoredTop sz="78087" autoAdjust="0"/>
  </p:normalViewPr>
  <p:slideViewPr>
    <p:cSldViewPr snapToGrid="0" snapToObjects="1">
      <p:cViewPr varScale="1">
        <p:scale>
          <a:sx n="164" d="100"/>
          <a:sy n="164" d="100"/>
        </p:scale>
        <p:origin x="4488" y="132"/>
      </p:cViewPr>
      <p:guideLst/>
    </p:cSldViewPr>
  </p:slideViewPr>
  <p:outlineViewPr>
    <p:cViewPr>
      <p:scale>
        <a:sx n="33" d="100"/>
        <a:sy n="33" d="100"/>
      </p:scale>
      <p:origin x="0" y="-18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0C5E2-78CD-F746-9BAF-2B89BCAF7E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4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D12E-2349-7563-B1E4-0DA99A0B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FD778-CC91-0958-6ECF-AF63F2295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114AF-18C6-242D-6845-B10019789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09FEB-49BB-576A-27EA-93C6BAD44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0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D8B2A-DE3E-7F73-0551-CCBD076C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89E4B-3DF7-7E75-24BF-AA98EB528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AD6DE-626C-2570-75CF-5C87350F5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A4B6-848C-B6F7-CAEA-FF95D88FC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8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1A12-A738-C176-1FE1-B2FFF58DD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BD2FB-6774-2E75-F677-2DBD0A706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40BC1-ABCA-5D96-6C5D-2909DC061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21B3F-4557-002F-8A0E-00E265785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6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EC0AD-8114-D11F-5BA0-A503A250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52CC4-0972-DCF4-B6BE-DDBDF208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F0BBA-A8CC-D249-4220-5E1E73A67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A683-A18E-B0B4-F69F-3B13DE8A4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84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4A54-263D-6C0E-81D4-0EC655DC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E5AA0-7C6A-2253-BA53-9C5931341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4EDFA-6D96-1A4E-B645-1C07032ED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4E2F5-903F-7C75-ACC3-D6C1BB85D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2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37B4-C6E0-D07E-5E3A-61A0458F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18EC8-3195-D529-7FF2-27E1EE70A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F3876-BA08-FCC1-F9C0-105CF4CF8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DEA2B-C425-F4B0-D017-3A8451F0E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3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0112-CA6D-CA77-9603-9E728205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AA163-BB65-695E-C838-C836F8B78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88A6D-E731-F1A6-7540-E2985229D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0733-BF1D-5119-0E42-8B160459D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66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0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9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A386-54E6-27BF-F37B-93ABC366B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D5B54-DA0D-79D3-CC9A-C70B0178C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38A66-7D7F-328A-2D99-66856D398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504F-AB30-6CA1-0B50-D0982376F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91B0-58D6-E355-8A33-A11975B0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7903E-4892-07C8-1151-BBE28D963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233BF-2093-D834-4A6B-29F8F17A9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90790-79DA-FF2D-5741-479F6654D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31E7-7767-8E0C-F0A2-4C586B4F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2553A-CB44-B542-41A3-108BCF14C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9ADFE-5C11-CD18-D85A-438628327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1CAC9-F354-D4D3-11F4-B1D02DAAC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2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1E7C7E-200A-F626-0A3D-92CC978B8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8871" y="3562708"/>
            <a:ext cx="5226218" cy="1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5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5C03-226B-5FC2-208E-578716830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741663"/>
            <a:ext cx="3659188" cy="898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7501" y="1111158"/>
            <a:ext cx="2721430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Body Content 2">
            <a:extLst>
              <a:ext uri="{FF2B5EF4-FFF2-40B4-BE49-F238E27FC236}">
                <a16:creationId xmlns:a16="http://schemas.microsoft.com/office/drawing/2014/main" id="{AF760239-E1E4-98A8-BC2A-AD64F71B7E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99" y="2856015"/>
            <a:ext cx="2721431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Body Content 2">
            <a:extLst>
              <a:ext uri="{FF2B5EF4-FFF2-40B4-BE49-F238E27FC236}">
                <a16:creationId xmlns:a16="http://schemas.microsoft.com/office/drawing/2014/main" id="{52458702-0A0A-743A-4663-E0EA4FBC4E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19350" y="1111158"/>
            <a:ext cx="2644240" cy="1744857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Body Content 2">
            <a:extLst>
              <a:ext uri="{FF2B5EF4-FFF2-40B4-BE49-F238E27FC236}">
                <a16:creationId xmlns:a16="http://schemas.microsoft.com/office/drawing/2014/main" id="{E7DCE5C4-5A12-8BD9-2E79-6B094F4C1F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09453" y="2985224"/>
            <a:ext cx="2721431" cy="1971304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Body Content 2">
            <a:extLst>
              <a:ext uri="{FF2B5EF4-FFF2-40B4-BE49-F238E27FC236}">
                <a16:creationId xmlns:a16="http://schemas.microsoft.com/office/drawing/2014/main" id="{3180402C-B205-3B02-80EC-1389CEFE02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1117911"/>
            <a:ext cx="2933203" cy="166173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Body Content 2">
            <a:extLst>
              <a:ext uri="{FF2B5EF4-FFF2-40B4-BE49-F238E27FC236}">
                <a16:creationId xmlns:a16="http://schemas.microsoft.com/office/drawing/2014/main" id="{1D0698A4-F993-1339-EDDC-E122275B26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75267" y="2985224"/>
            <a:ext cx="2952999" cy="1959926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62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54" r:id="rId5"/>
    <p:sldLayoutId id="2147483650" r:id="rId6"/>
    <p:sldLayoutId id="2147483652" r:id="rId7"/>
    <p:sldLayoutId id="2147483664" r:id="rId8"/>
    <p:sldLayoutId id="2147483659" r:id="rId9"/>
    <p:sldLayoutId id="2147483662" r:id="rId10"/>
    <p:sldLayoutId id="2147483660" r:id="rId11"/>
    <p:sldLayoutId id="2147483661" r:id="rId12"/>
    <p:sldLayoutId id="2147483667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77" y="422304"/>
            <a:ext cx="8229600" cy="1758197"/>
          </a:xfrm>
        </p:spPr>
        <p:txBody>
          <a:bodyPr>
            <a:noAutofit/>
          </a:bodyPr>
          <a:lstStyle/>
          <a:p>
            <a:r>
              <a:rPr lang="en-US" sz="3600" dirty="0"/>
              <a:t>Tutorial 3</a:t>
            </a:r>
            <a:endParaRPr lang="en-US" altLang="zh-CN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46EDE5-6FC5-824E-9F44-F022997BFE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679700"/>
            <a:ext cx="8229600" cy="933225"/>
          </a:xfrm>
        </p:spPr>
        <p:txBody>
          <a:bodyPr>
            <a:normAutofit/>
          </a:bodyPr>
          <a:lstStyle/>
          <a:p>
            <a:pPr fontAlgn="base"/>
            <a:r>
              <a:rPr lang="en-US" altLang="zh-CN" dirty="0"/>
              <a:t>Presenter: Peter​ Zhang</a:t>
            </a:r>
          </a:p>
          <a:p>
            <a:pPr fontAlgn="base"/>
            <a:r>
              <a:rPr lang="en-US" altLang="zh-CN" dirty="0"/>
              <a:t>2/4/2026</a:t>
            </a:r>
          </a:p>
          <a:p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796814-B4C7-06C2-94D6-3F9ED29CF958}"/>
              </a:ext>
            </a:extLst>
          </p:cNvPr>
          <p:cNvSpPr txBox="1">
            <a:spLocks/>
          </p:cNvSpPr>
          <p:nvPr/>
        </p:nvSpPr>
        <p:spPr>
          <a:xfrm>
            <a:off x="361577" y="2463488"/>
            <a:ext cx="8229600" cy="93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pitchFamily="2" charset="2"/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 fontAlgn="base"/>
            <a:r>
              <a:rPr lang="fr-FR" altLang="zh-CN" sz="2800" b="1" i="1" dirty="0">
                <a:solidFill>
                  <a:prstClr val="white"/>
                </a:solidFill>
                <a:ea typeface="黑体" panose="02010609060101010101" pitchFamily="49" charset="-122"/>
              </a:rPr>
              <a:t>Quiz 3-4 &amp; HW 2</a:t>
            </a:r>
            <a:endParaRPr lang="en-US" altLang="zh-CN" sz="2800" b="1" i="1" dirty="0">
              <a:solidFill>
                <a:prstClr val="white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20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202-F2CF-DF5D-33BE-E90D5CCC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994878-0E04-A30C-BBAF-736868E221CB}"/>
              </a:ext>
            </a:extLst>
          </p:cNvPr>
          <p:cNvSpPr txBox="1"/>
          <p:nvPr/>
        </p:nvSpPr>
        <p:spPr>
          <a:xfrm>
            <a:off x="164981" y="2840838"/>
            <a:ext cx="913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S4: you have no apples     </a:t>
            </a:r>
            <a:r>
              <a:rPr lang="en-US" b="1" dirty="0"/>
              <a:t>bigram: (you, have), (have, no), (no, apples)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0E9BE-58A0-D578-8207-1FC05E7CF5DC}"/>
              </a:ext>
            </a:extLst>
          </p:cNvPr>
          <p:cNvSpPr txBox="1"/>
          <p:nvPr/>
        </p:nvSpPr>
        <p:spPr>
          <a:xfrm>
            <a:off x="164984" y="573359"/>
            <a:ext cx="913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S2: you have no five     </a:t>
            </a:r>
            <a:r>
              <a:rPr lang="en-US" b="1" dirty="0"/>
              <a:t>bigram: (you, have), (have, no), (no, five)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416D6-52FF-C0D5-7243-EC3D1A6E687F}"/>
              </a:ext>
            </a:extLst>
          </p:cNvPr>
          <p:cNvSpPr txBox="1"/>
          <p:nvPr/>
        </p:nvSpPr>
        <p:spPr>
          <a:xfrm>
            <a:off x="164984" y="233168"/>
            <a:ext cx="913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S1: you have five apples     </a:t>
            </a:r>
            <a:r>
              <a:rPr lang="en-US" b="1" dirty="0"/>
              <a:t>bigram: (you, have), (have, five), (five, apples)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1B841-43EA-FF44-96E9-4A1CA901DB26}"/>
              </a:ext>
            </a:extLst>
          </p:cNvPr>
          <p:cNvSpPr txBox="1"/>
          <p:nvPr/>
        </p:nvSpPr>
        <p:spPr>
          <a:xfrm>
            <a:off x="164984" y="918661"/>
            <a:ext cx="913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S3: no apples have you     </a:t>
            </a:r>
            <a:r>
              <a:rPr lang="en-US" b="1" dirty="0"/>
              <a:t>bigram: (no, apples), (apples, have), (have, you)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4D55C-D7BE-D2C2-C11F-F66554D01CE7}"/>
              </a:ext>
            </a:extLst>
          </p:cNvPr>
          <p:cNvSpPr txBox="1"/>
          <p:nvPr/>
        </p:nvSpPr>
        <p:spPr>
          <a:xfrm>
            <a:off x="164984" y="1251182"/>
            <a:ext cx="7864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count(you, have) = 2	count(have, five) = 1	count(five, apples) = 1</a:t>
            </a:r>
          </a:p>
          <a:p>
            <a:r>
              <a:rPr lang="en-US" dirty="0"/>
              <a:t>count(have, no) = 1	count(no, five) = 1	count(no, apples) = 1</a:t>
            </a:r>
          </a:p>
          <a:p>
            <a:r>
              <a:rPr lang="en-US" dirty="0"/>
              <a:t>count(apples, have) = 1count(have, you)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A3074-20CA-4124-D94F-53704CD7ABE5}"/>
              </a:ext>
            </a:extLst>
          </p:cNvPr>
          <p:cNvSpPr txBox="1"/>
          <p:nvPr/>
        </p:nvSpPr>
        <p:spPr>
          <a:xfrm>
            <a:off x="164984" y="2159837"/>
            <a:ext cx="7864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count(you) = 3	count(have) = 3</a:t>
            </a:r>
          </a:p>
          <a:p>
            <a:r>
              <a:rPr lang="en-US" dirty="0"/>
              <a:t>count(five) = 1	count(no) = 2	    count(apples) =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3F443F-B173-9C9E-C783-2CDB31C1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4" y="3165452"/>
            <a:ext cx="2400000" cy="5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79A4E9-009A-D695-97BB-EA2AF3253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3" y="3165452"/>
            <a:ext cx="3295238" cy="5428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F2002-3A86-001D-39DC-522CF2EDF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30" y="3244840"/>
            <a:ext cx="2714286" cy="52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708BC-89F2-D9CC-8F3C-3FE36A5B0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81" y="3714646"/>
            <a:ext cx="3009524" cy="5238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6A9D44-C259-3767-C251-9FD26360E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016" y="3847659"/>
            <a:ext cx="4142857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8E7CE-3BAB-DBAF-2F55-73ADD0DE6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384" y="3847659"/>
            <a:ext cx="628571" cy="3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27F58-3944-5630-1814-F10A7E8A57A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572390" y="4242039"/>
            <a:ext cx="3009525" cy="52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0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2DCC-E9F8-04C9-77C8-8392A46B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13D58-A18D-5AD2-FB2E-17DF9235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2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HW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02FDF-88EE-0AB5-05FA-C8A341B9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5" y="680606"/>
            <a:ext cx="6523809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03BD-BD92-2276-24C4-DE88DE58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07CCF-473C-8076-11A8-858649E4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3" y="0"/>
            <a:ext cx="55341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2F7B4-D0E5-FB6B-9614-D13B66E2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9F113-E211-1C42-F546-75FC1E20088E}"/>
              </a:ext>
            </a:extLst>
          </p:cNvPr>
          <p:cNvSpPr txBox="1"/>
          <p:nvPr/>
        </p:nvSpPr>
        <p:spPr>
          <a:xfrm>
            <a:off x="184558" y="1759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79656-13FA-DC81-42CB-110408EF725C}"/>
              </a:ext>
            </a:extLst>
          </p:cNvPr>
          <p:cNvSpPr txBox="1"/>
          <p:nvPr/>
        </p:nvSpPr>
        <p:spPr>
          <a:xfrm>
            <a:off x="462839" y="614647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V={</a:t>
            </a:r>
            <a:r>
              <a:rPr lang="en-US" dirty="0" err="1"/>
              <a:t>cats,chase</a:t>
            </a:r>
            <a:r>
              <a:rPr lang="en-US" dirty="0"/>
              <a:t>…}, so we have |V|=19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BB956-3BC8-75B5-91E6-502AB4A5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1053342"/>
            <a:ext cx="4283847" cy="3036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B9A36-8F0A-A0FF-43C6-DB98542F08AE}"/>
              </a:ext>
            </a:extLst>
          </p:cNvPr>
          <p:cNvSpPr txBox="1"/>
          <p:nvPr/>
        </p:nvSpPr>
        <p:spPr>
          <a:xfrm>
            <a:off x="5483562" y="32114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F6BE6-2DFC-9B19-265C-E553E244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2" t="10440" r="4293" b="18423"/>
          <a:stretch>
            <a:fillRect/>
          </a:stretch>
        </p:blipFill>
        <p:spPr>
          <a:xfrm>
            <a:off x="5192783" y="712955"/>
            <a:ext cx="3262563" cy="478281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6728CF5-31FA-D384-0D77-28BD9846EC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94" t="2691" r="1575" b="2644"/>
          <a:stretch>
            <a:fillRect/>
          </a:stretch>
        </p:blipFill>
        <p:spPr>
          <a:xfrm>
            <a:off x="4815892" y="1214829"/>
            <a:ext cx="4300013" cy="27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523DF-82F0-C273-3A7F-7DB38F21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E73C-87EE-BC42-DCE0-43FF267B785F}"/>
              </a:ext>
            </a:extLst>
          </p:cNvPr>
          <p:cNvSpPr txBox="1"/>
          <p:nvPr/>
        </p:nvSpPr>
        <p:spPr>
          <a:xfrm>
            <a:off x="184558" y="1759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56835-8594-DF9F-4226-566FB56E7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64" y="2968722"/>
            <a:ext cx="4292273" cy="763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76346-E33A-3C50-8BD9-39DEBB66933B}"/>
              </a:ext>
            </a:extLst>
          </p:cNvPr>
          <p:cNvSpPr txBox="1"/>
          <p:nvPr/>
        </p:nvSpPr>
        <p:spPr>
          <a:xfrm>
            <a:off x="462839" y="641423"/>
            <a:ext cx="7489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P(S1) = P(cats) * P(sing | cats) * P(and | sing) * P(dogs | and) </a:t>
            </a:r>
          </a:p>
          <a:p>
            <a:r>
              <a:rPr lang="en-US" dirty="0"/>
              <a:t>* P(swim | dogs)</a:t>
            </a:r>
          </a:p>
          <a:p>
            <a:r>
              <a:rPr lang="en-US" dirty="0"/>
              <a:t>P(S1) = 2/39 * 1/20 * 1/20 * 1/19 * 1/20 = 1/5928000</a:t>
            </a:r>
          </a:p>
          <a:p>
            <a:r>
              <a:rPr lang="en-US" dirty="0"/>
              <a:t>P(S2) = P(playful) * P(dogs | playful) * P(chase | dogs) * P(birds | chase)</a:t>
            </a:r>
          </a:p>
          <a:p>
            <a:r>
              <a:rPr lang="en-US" dirty="0"/>
              <a:t> * P(at | birds) * P(dawn | at)</a:t>
            </a:r>
          </a:p>
          <a:p>
            <a:r>
              <a:rPr lang="en-US" dirty="0"/>
              <a:t>P(S2) = 2/39 * 1/20 * 1/20 * 1/20 * 1/20 * 1/21 = 1 / 65520000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AAC1D-3731-11EA-EA2B-CB66719F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242" y="4579"/>
            <a:ext cx="2786540" cy="624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974FB5-8C2A-6EE3-0CB2-07D7BCF5C428}"/>
              </a:ext>
            </a:extLst>
          </p:cNvPr>
          <p:cNvSpPr txBox="1"/>
          <p:nvPr/>
        </p:nvSpPr>
        <p:spPr>
          <a:xfrm>
            <a:off x="2061663" y="3855746"/>
            <a:ext cx="6075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W is the total number of words in test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9CB0-6EA4-566B-3FD8-6637B11A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49835-8583-B40F-3A43-030106D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4" y="0"/>
            <a:ext cx="6323809" cy="30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D8EE2-0FE4-396A-0F0B-80AC96BC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r="27730" b="73254"/>
          <a:stretch>
            <a:fillRect/>
          </a:stretch>
        </p:blipFill>
        <p:spPr>
          <a:xfrm>
            <a:off x="260804" y="3057143"/>
            <a:ext cx="4680312" cy="894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364DB-F4D0-3AF3-78DE-76044E8D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117" y="2227493"/>
            <a:ext cx="3665989" cy="6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1DA8-16B1-FB3E-540C-43D5BD52C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E4D9C-1BDA-0380-D986-4A227324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3" y="173704"/>
            <a:ext cx="6438095" cy="2514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B4B8E-FE27-AAFD-89A8-EBEA0906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891" y="2806786"/>
            <a:ext cx="4076250" cy="17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0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185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6173"/>
            <a:ext cx="8295431" cy="246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Differences between language modeling and text classification………..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For language modelling, training only requires sentences/documents</a:t>
            </a:r>
          </a:p>
          <a:p>
            <a:pPr marL="0" indent="0">
              <a:buNone/>
            </a:pPr>
            <a:r>
              <a:rPr lang="en-US" dirty="0"/>
              <a:t>b) For text classification, training must also include classes (labels)</a:t>
            </a:r>
          </a:p>
          <a:p>
            <a:pPr marL="0" indent="0">
              <a:buNone/>
            </a:pPr>
            <a:r>
              <a:rPr lang="en-US" dirty="0"/>
              <a:t>c) a and b 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1275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202" y="857114"/>
            <a:ext cx="244424" cy="2444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6173"/>
            <a:ext cx="8295431" cy="246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In Bayes rule computation of P(</a:t>
            </a:r>
            <a:r>
              <a:rPr lang="en-US" b="1" dirty="0" err="1"/>
              <a:t>c|d</a:t>
            </a:r>
            <a:r>
              <a:rPr lang="en-US" b="1" dirty="0"/>
              <a:t>), we do not compute P(d) because…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It doesn’t affect the probability value</a:t>
            </a:r>
          </a:p>
          <a:p>
            <a:pPr marL="0" indent="0">
              <a:buNone/>
            </a:pPr>
            <a:r>
              <a:rPr lang="en-US" dirty="0"/>
              <a:t>b) It’s the same across different points</a:t>
            </a:r>
          </a:p>
          <a:p>
            <a:pPr marL="0" indent="0">
              <a:buNone/>
            </a:pPr>
            <a:r>
              <a:rPr lang="en-US" dirty="0"/>
              <a:t>c) It’s the same across different classes</a:t>
            </a:r>
          </a:p>
          <a:p>
            <a:pPr marL="0" indent="0">
              <a:buNone/>
            </a:pPr>
            <a:r>
              <a:rPr lang="en-US" dirty="0"/>
              <a:t>e) As an approximation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lnSpc>
                <a:spcPct val="150000"/>
              </a:lnSpc>
              <a:buNone/>
            </a:pPr>
            <a:endParaRPr lang="en-US" sz="1275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202" y="857114"/>
            <a:ext cx="244424" cy="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6173"/>
            <a:ext cx="8295431" cy="246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Among the assumptions of Naïve Bayes in text classification………..</a:t>
            </a:r>
          </a:p>
          <a:p>
            <a:pPr marL="0" indent="0">
              <a:buNone/>
            </a:pPr>
            <a:r>
              <a:rPr lang="en-US" dirty="0"/>
              <a:t>a) Word only depends on the word before it</a:t>
            </a:r>
          </a:p>
          <a:p>
            <a:pPr marL="0" indent="0">
              <a:buNone/>
            </a:pPr>
            <a:r>
              <a:rPr lang="en-US" dirty="0"/>
              <a:t>b) All words are conditionally independent given the class</a:t>
            </a:r>
          </a:p>
          <a:p>
            <a:pPr marL="0" indent="0">
              <a:buNone/>
            </a:pPr>
            <a:r>
              <a:rPr lang="en-US" dirty="0"/>
              <a:t>c) Word order does not matter</a:t>
            </a:r>
          </a:p>
          <a:p>
            <a:pPr marL="0" indent="0">
              <a:buNone/>
            </a:pPr>
            <a:r>
              <a:rPr lang="en-US" dirty="0"/>
              <a:t>d) All words/features are </a:t>
            </a:r>
            <a:r>
              <a:rPr lang="en-US" dirty="0" err="1"/>
              <a:t>independeny</a:t>
            </a:r>
            <a:endParaRPr lang="en-US" dirty="0"/>
          </a:p>
          <a:p>
            <a:pPr marL="342900" lvl="1" indent="0">
              <a:lnSpc>
                <a:spcPct val="150000"/>
              </a:lnSpc>
              <a:buNone/>
            </a:pPr>
            <a:endParaRPr lang="en-US" sz="1275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202" y="857114"/>
            <a:ext cx="244424" cy="2444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3193" y="71439"/>
            <a:ext cx="1024791" cy="10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55C0FD6-D5AC-9AD3-FC4A-1F7D2E0A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6173"/>
            <a:ext cx="8295431" cy="246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Given a vocabulary of |V| tokens and |C| classes, a Naïve Bayes model………..</a:t>
            </a:r>
          </a:p>
          <a:p>
            <a:pPr marL="0" indent="0">
              <a:buNone/>
            </a:pPr>
            <a:r>
              <a:rPr lang="en-US" dirty="0"/>
              <a:t>a) Has |V|*|C| parameters</a:t>
            </a:r>
          </a:p>
          <a:p>
            <a:pPr marL="0" indent="0">
              <a:buNone/>
            </a:pPr>
            <a:r>
              <a:rPr lang="en-US" dirty="0"/>
              <a:t>b) Has |V|*(|C|+1) parameters</a:t>
            </a:r>
          </a:p>
          <a:p>
            <a:pPr marL="0" indent="0">
              <a:buNone/>
            </a:pPr>
            <a:r>
              <a:rPr lang="en-US" dirty="0"/>
              <a:t>c) Has |C|*(|V|+1) parameters</a:t>
            </a:r>
          </a:p>
          <a:p>
            <a:pPr marL="0" indent="0">
              <a:buNone/>
            </a:pPr>
            <a:r>
              <a:rPr lang="en-US" dirty="0"/>
              <a:t>d) Has 175B parameters like the original ChatGPT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1275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202" y="857114"/>
            <a:ext cx="244424" cy="2444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3193" y="71439"/>
            <a:ext cx="1024791" cy="10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D681C2F-1368-7339-A071-3009687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6173"/>
            <a:ext cx="8295431" cy="2468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A false negative means………..</a:t>
            </a:r>
          </a:p>
          <a:p>
            <a:pPr marL="0" indent="0">
              <a:buNone/>
            </a:pPr>
            <a:r>
              <a:rPr lang="en-US" dirty="0"/>
              <a:t>a) The model predicted it as positive but it was negative</a:t>
            </a:r>
          </a:p>
          <a:p>
            <a:pPr marL="0" indent="0">
              <a:buNone/>
            </a:pPr>
            <a:r>
              <a:rPr lang="en-US" dirty="0"/>
              <a:t>b) The model predicted it as negative but it was positive</a:t>
            </a:r>
          </a:p>
          <a:p>
            <a:pPr marL="0" indent="0">
              <a:buNone/>
            </a:pPr>
            <a:r>
              <a:rPr lang="en-US" dirty="0"/>
              <a:t>c) The real label is negative but it is wrong</a:t>
            </a:r>
          </a:p>
          <a:p>
            <a:pPr marL="0" indent="0">
              <a:buNone/>
            </a:pPr>
            <a:r>
              <a:rPr lang="en-US" dirty="0"/>
              <a:t>d) The model predicted it as false but it was wrong (negative)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1275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202" y="857114"/>
            <a:ext cx="244424" cy="2444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8B6DFE-3DF1-25A5-3220-B005D8FC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1E09-725E-A3E7-1716-CE5DCAF4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88DD5-C491-7CF3-E6C4-5A55D369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1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4F994-059E-49DC-E1A7-DB505D27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919"/>
            <a:ext cx="6870816" cy="44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FC21-EC08-CD61-DB7C-59AA798A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E4EDE-ED4B-5366-D524-5D832EED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877"/>
          <a:stretch>
            <a:fillRect/>
          </a:stretch>
        </p:blipFill>
        <p:spPr>
          <a:xfrm>
            <a:off x="457200" y="782134"/>
            <a:ext cx="8229600" cy="309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343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21D15-DA8C-40FB-A716-20F62827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E757F-D1AD-8B6F-CD21-97BA1727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2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Quiz 4</a:t>
            </a:r>
            <a:r>
              <a:rPr lang="en-CN" dirty="0"/>
              <a:t>: PPL of Bigrams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4B16C-1BD9-C54E-40BF-5B13C41C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897"/>
            <a:ext cx="7078147" cy="44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7832"/>
      </p:ext>
    </p:extLst>
  </p:cSld>
  <p:clrMapOvr>
    <a:masterClrMapping/>
  </p:clrMapOvr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8C2F9B7856C4FB1B45376C9CA1279" ma:contentTypeVersion="12" ma:contentTypeDescription="Create a new document." ma:contentTypeScope="" ma:versionID="47b510a268ab94799d39988294a018bf">
  <xsd:schema xmlns:xsd="http://www.w3.org/2001/XMLSchema" xmlns:xs="http://www.w3.org/2001/XMLSchema" xmlns:p="http://schemas.microsoft.com/office/2006/metadata/properties" xmlns:ns2="56169281-d10e-4687-8d86-e0ae9795bb4c" xmlns:ns3="d98033a5-711e-4d41-9a92-34dc22feb152" targetNamespace="http://schemas.microsoft.com/office/2006/metadata/properties" ma:root="true" ma:fieldsID="430f78a0ddeb4ad93cb2cb32c7d65c5c" ns2:_="" ns3:_="">
    <xsd:import namespace="56169281-d10e-4687-8d86-e0ae9795bb4c"/>
    <xsd:import namespace="d98033a5-711e-4d41-9a92-34dc22fe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69281-d10e-4687-8d86-e0ae9795bb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033a5-711e-4d41-9a92-34dc22feb15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9CAED-701D-44BF-B45E-0631AD0D07E6}">
  <ds:schemaRefs>
    <ds:schemaRef ds:uri="56169281-d10e-4687-8d86-e0ae9795bb4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d98033a5-711e-4d41-9a92-34dc22feb15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F4F739-B76C-4907-A1E7-133652B3E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69281-d10e-4687-8d86-e0ae9795bb4c"/>
    <ds:schemaRef ds:uri="d98033a5-711e-4d41-9a92-34dc22feb1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4904</TotalTime>
  <Words>646</Words>
  <Application>Microsoft Office PowerPoint</Application>
  <PresentationFormat>On-screen Show (16:9)</PresentationFormat>
  <Paragraphs>70</Paragraphs>
  <Slides>17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黑体</vt:lpstr>
      <vt:lpstr>Arial</vt:lpstr>
      <vt:lpstr>Calibri</vt:lpstr>
      <vt:lpstr>Helvetica</vt:lpstr>
      <vt:lpstr>Poppins</vt:lpstr>
      <vt:lpstr>Wingdings</vt:lpstr>
      <vt:lpstr>UTA Accessible Template</vt:lpstr>
      <vt:lpstr>Tutorial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3</vt:lpstr>
      <vt:lpstr>PowerPoint Presentation</vt:lpstr>
      <vt:lpstr>Quiz 4: PPL of Bigrams</vt:lpstr>
      <vt:lpstr>PowerPoint Presentation</vt:lpstr>
      <vt:lpstr>HW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Zhang, Weiran</cp:lastModifiedBy>
  <cp:revision>105</cp:revision>
  <dcterms:created xsi:type="dcterms:W3CDTF">2021-08-31T19:16:02Z</dcterms:created>
  <dcterms:modified xsi:type="dcterms:W3CDTF">2026-02-05T00:39:38Z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0x0101006AE8C2F9B7856C4FB1B45376C9CA1279</vt:lpwstr>
  </property>
</Properties>
</file>